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3" r:id="rId3"/>
    <p:sldId id="262" r:id="rId4"/>
    <p:sldId id="257" r:id="rId5"/>
    <p:sldId id="258" r:id="rId6"/>
    <p:sldId id="259" r:id="rId7"/>
    <p:sldId id="303" r:id="rId8"/>
    <p:sldId id="261" r:id="rId9"/>
    <p:sldId id="260" r:id="rId10"/>
    <p:sldId id="264" r:id="rId11"/>
    <p:sldId id="266" r:id="rId12"/>
    <p:sldId id="268" r:id="rId13"/>
    <p:sldId id="269" r:id="rId14"/>
    <p:sldId id="271" r:id="rId15"/>
    <p:sldId id="273" r:id="rId16"/>
    <p:sldId id="276" r:id="rId17"/>
    <p:sldId id="277" r:id="rId18"/>
    <p:sldId id="279" r:id="rId19"/>
    <p:sldId id="289" r:id="rId20"/>
    <p:sldId id="280" r:id="rId21"/>
    <p:sldId id="281" r:id="rId22"/>
    <p:sldId id="283" r:id="rId23"/>
    <p:sldId id="304" r:id="rId24"/>
    <p:sldId id="290" r:id="rId25"/>
    <p:sldId id="305" r:id="rId26"/>
    <p:sldId id="287" r:id="rId27"/>
    <p:sldId id="306" r:id="rId28"/>
    <p:sldId id="291" r:id="rId29"/>
    <p:sldId id="307" r:id="rId30"/>
    <p:sldId id="292" r:id="rId31"/>
    <p:sldId id="308" r:id="rId32"/>
    <p:sldId id="293" r:id="rId33"/>
    <p:sldId id="301" r:id="rId34"/>
    <p:sldId id="294"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0" d="100"/>
          <a:sy n="80" d="100"/>
        </p:scale>
        <p:origin x="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无监督域适应研究</a:t>
            </a:r>
          </a:p>
        </p:txBody>
      </p:sp>
      <p:sp>
        <p:nvSpPr>
          <p:cNvPr id="3" name="Subtitle 2"/>
          <p:cNvSpPr>
            <a:spLocks noGrp="1"/>
          </p:cNvSpPr>
          <p:nvPr>
            <p:ph type="subTitle" idx="1"/>
          </p:nvPr>
        </p:nvSpPr>
        <p:spPr/>
        <p:txBody>
          <a:bodyPr>
            <a:normAutofit/>
          </a:bodyPr>
          <a:lstStyle/>
          <a:p>
            <a:endParaRPr lang="zh-CN" altLang="en-US" dirty="0"/>
          </a:p>
          <a:p>
            <a:r>
              <a:rPr lang="zh-CN" altLang="en-US" dirty="0"/>
              <a:t>李瑞 </a:t>
            </a:r>
            <a:r>
              <a:rPr lang="en-US" altLang="zh-CN" dirty="0"/>
              <a:t>-- </a:t>
            </a:r>
            <a:r>
              <a:rPr lang="en-US" altLang="zh-CN" dirty="0" err="1"/>
              <a:t>l00594207</a:t>
            </a:r>
            <a:endParaRPr lang="zh-CN" altLang="en-US" dirty="0"/>
          </a:p>
          <a:p>
            <a:r>
              <a:rPr lang="en-US" altLang="zh-CN" dirty="0"/>
              <a:t>2021</a:t>
            </a:r>
            <a:r>
              <a:rPr lang="zh-CN" altLang="en-US" dirty="0"/>
              <a:t>年</a:t>
            </a:r>
            <a:r>
              <a:rPr lang="en-US" altLang="zh-CN" dirty="0"/>
              <a:t>1</a:t>
            </a:r>
            <a:r>
              <a:rPr lang="zh-CN" altLang="en-US" dirty="0"/>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solidFill>
                  <a:schemeClr val="bg1">
                    <a:lumMod val="65000"/>
                  </a:schemeClr>
                </a:solidFill>
              </a:rPr>
              <a:t>领域自适应问题</a:t>
            </a:r>
          </a:p>
          <a:p>
            <a:endParaRPr lang="zh-CN" altLang="en-US"/>
          </a:p>
          <a:p>
            <a:r>
              <a:rPr lang="zh-CN" altLang="en-US">
                <a:solidFill>
                  <a:schemeClr val="tx1"/>
                </a:solidFill>
              </a:rPr>
              <a:t>领域自适应方法</a:t>
            </a:r>
          </a:p>
          <a:p>
            <a:endParaRPr lang="zh-CN" altLang="en-US">
              <a:solidFill>
                <a:schemeClr val="bg1">
                  <a:lumMod val="65000"/>
                </a:schemeClr>
              </a:solidFill>
            </a:endParaRPr>
          </a:p>
          <a:p>
            <a:r>
              <a:rPr lang="zh-CN" altLang="en-US">
                <a:solidFill>
                  <a:schemeClr val="bg1">
                    <a:lumMod val="65000"/>
                  </a:schemeClr>
                </a:solidFill>
              </a:rPr>
              <a:t>最新的研究思考</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2.</a:t>
            </a:r>
            <a:r>
              <a:rPr lang="zh-CN" altLang="en-US" dirty="0">
                <a:sym typeface="+mn-ea"/>
              </a:rPr>
              <a:t>领域自适应方法</a:t>
            </a:r>
            <a:endParaRPr lang="en-US" dirty="0"/>
          </a:p>
        </p:txBody>
      </p:sp>
      <p:sp>
        <p:nvSpPr>
          <p:cNvPr id="3" name="Content Placeholder 2"/>
          <p:cNvSpPr>
            <a:spLocks noGrp="1"/>
          </p:cNvSpPr>
          <p:nvPr>
            <p:ph sz="half" idx="1"/>
          </p:nvPr>
        </p:nvSpPr>
        <p:spPr>
          <a:xfrm>
            <a:off x="838200" y="1825625"/>
            <a:ext cx="10442575" cy="4351655"/>
          </a:xfrm>
        </p:spPr>
        <p:txBody>
          <a:bodyPr/>
          <a:lstStyle/>
          <a:p>
            <a:r>
              <a:rPr lang="zh-CN" dirty="0"/>
              <a:t>常见的方法基于减小源域和目标域之间的数据分布差异（包括边缘分布，条件分布，联合分布）。一般的框架如下</a:t>
            </a:r>
            <a:r>
              <a:rPr lang="zh-CN" altLang="en-US" dirty="0"/>
              <a:t>（也可以结合处理其他问题上的技巧，比如：</a:t>
            </a:r>
            <a:r>
              <a:rPr lang="en-US" altLang="zh-CN" dirty="0"/>
              <a:t>pseudo-labeling</a:t>
            </a:r>
            <a:r>
              <a:rPr lang="zh-CN" altLang="en-US" dirty="0"/>
              <a:t>）</a:t>
            </a:r>
            <a:r>
              <a:rPr lang="zh-CN" dirty="0"/>
              <a:t>：</a:t>
            </a:r>
          </a:p>
          <a:p>
            <a:pPr lvl="1"/>
            <a:endParaRPr lang="zh-CN" altLang="en-US" dirty="0"/>
          </a:p>
          <a:p>
            <a:endParaRPr lang="zh-CN" altLang="en-US" dirty="0"/>
          </a:p>
        </p:txBody>
      </p:sp>
      <p:pic>
        <p:nvPicPr>
          <p:cNvPr id="6" name="Picture 5" descr="DA_general_arc"/>
          <p:cNvPicPr>
            <a:picLocks noChangeAspect="1"/>
          </p:cNvPicPr>
          <p:nvPr/>
        </p:nvPicPr>
        <p:blipFill>
          <a:blip r:embed="rId2"/>
          <a:stretch>
            <a:fillRect/>
          </a:stretch>
        </p:blipFill>
        <p:spPr>
          <a:xfrm>
            <a:off x="1658302" y="3308213"/>
            <a:ext cx="8802370" cy="33648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lstStyle/>
          <a:p>
            <a:endParaRPr lang="zh-CN"/>
          </a:p>
          <a:p>
            <a:pPr lvl="1"/>
            <a:endParaRPr lang="zh-CN" altLang="en-US"/>
          </a:p>
          <a:p>
            <a:endParaRPr lang="zh-CN" altLang="en-US"/>
          </a:p>
        </p:txBody>
      </p:sp>
      <p:pic>
        <p:nvPicPr>
          <p:cNvPr id="4" name="Content Placeholder 3"/>
          <p:cNvPicPr>
            <a:picLocks noGrp="1" noChangeAspect="1"/>
          </p:cNvPicPr>
          <p:nvPr>
            <p:ph sz="half" idx="2"/>
          </p:nvPr>
        </p:nvPicPr>
        <p:blipFill>
          <a:blip r:embed="rId2"/>
          <a:stretch>
            <a:fillRect/>
          </a:stretch>
        </p:blipFill>
        <p:spPr>
          <a:xfrm>
            <a:off x="1303655" y="2390140"/>
            <a:ext cx="3732530" cy="3131820"/>
          </a:xfrm>
          <a:prstGeom prst="rect">
            <a:avLst/>
          </a:prstGeom>
        </p:spPr>
      </p:pic>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p>
          <a:p>
            <a:r>
              <a:rPr lang="zh-CN" altLang="en-US"/>
              <a:t>是否共享中间层</a:t>
            </a:r>
            <a:r>
              <a:rPr lang="en-US" altLang="zh-CN"/>
              <a:t>(Layers)</a:t>
            </a:r>
            <a:endParaRPr lang="zh-CN" altLang="en-US"/>
          </a:p>
          <a:p>
            <a:endParaRPr lang="zh-CN" altLang="en-US"/>
          </a:p>
          <a:p>
            <a:r>
              <a:rPr lang="zh-CN" altLang="en-US"/>
              <a:t>判别模型或者生成模型</a:t>
            </a:r>
            <a:r>
              <a:rPr lang="en-US" altLang="zh-CN"/>
              <a:t>(discriminative or generative)</a:t>
            </a:r>
          </a:p>
          <a:p>
            <a:endParaRPr lang="en-US" altLang="zh-CN"/>
          </a:p>
          <a:p>
            <a:r>
              <a:rPr lang="zh-CN"/>
              <a:t>是否使用多个特征 </a:t>
            </a:r>
            <a:r>
              <a:rPr lang="en-US" altLang="zh-CN"/>
              <a:t>(Multi-features)</a:t>
            </a:r>
            <a:endParaRPr lang="zh-CN"/>
          </a:p>
          <a:p>
            <a:pPr lvl="1"/>
            <a:endParaRPr lang="zh-CN" altLang="en-US"/>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987550"/>
            <a:ext cx="5181600" cy="4351338"/>
          </a:xfrm>
        </p:spPr>
        <p:txBody>
          <a:bodyPr/>
          <a:lstStyle/>
          <a:p>
            <a:endParaRPr lang="zh-CN"/>
          </a:p>
          <a:p>
            <a:pPr lvl="1"/>
            <a:endParaRPr lang="zh-CN" altLang="en-US"/>
          </a:p>
          <a:p>
            <a:endParaRPr lang="zh-CN" altLang="en-US"/>
          </a:p>
        </p:txBody>
      </p:sp>
      <p:sp>
        <p:nvSpPr>
          <p:cNvPr id="5" name="Content Placeholder 2"/>
          <p:cNvSpPr>
            <a:spLocks noGrp="1"/>
          </p:cNvSpPr>
          <p:nvPr/>
        </p:nvSpPr>
        <p:spPr>
          <a:xfrm>
            <a:off x="6443980" y="19875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t>常见的度量：</a:t>
            </a:r>
          </a:p>
          <a:p>
            <a:pPr lvl="1"/>
            <a:r>
              <a:rPr lang="en-US" altLang="zh-CN" sz="2400"/>
              <a:t>MMD (Deep Domain Confusion)</a:t>
            </a:r>
          </a:p>
          <a:p>
            <a:pPr lvl="1"/>
            <a:r>
              <a:rPr lang="en-US" altLang="zh-CN" sz="2400"/>
              <a:t>MK-MMD (Deep Adaptation Network)</a:t>
            </a:r>
          </a:p>
          <a:p>
            <a:pPr lvl="1"/>
            <a:r>
              <a:rPr lang="en-US" altLang="zh-CN"/>
              <a:t>Variance (Deep CORAL)</a:t>
            </a:r>
          </a:p>
          <a:p>
            <a:pPr lvl="1"/>
            <a:r>
              <a:rPr lang="en-US" altLang="zh-CN"/>
              <a:t>CMD (Central Moment Discrepancy)</a:t>
            </a:r>
          </a:p>
          <a:p>
            <a:pPr lvl="0"/>
            <a:r>
              <a:rPr lang="zh-CN" altLang="en-US"/>
              <a:t>对抗训练：</a:t>
            </a:r>
          </a:p>
          <a:p>
            <a:pPr lvl="1"/>
            <a:r>
              <a:rPr lang="en-US" altLang="zh-CN" sz="2400"/>
              <a:t>DANN</a:t>
            </a:r>
          </a:p>
          <a:p>
            <a:pPr lvl="1"/>
            <a:r>
              <a:rPr lang="en-US" altLang="zh-CN" sz="2400"/>
              <a:t>ADDA</a:t>
            </a:r>
            <a:endParaRPr lang="en-US" altLang="zh-CN"/>
          </a:p>
          <a:p>
            <a:pPr lvl="1"/>
            <a:endParaRPr lang="en-US" altLang="zh-CN"/>
          </a:p>
          <a:p>
            <a:pPr lvl="0"/>
            <a:endParaRPr lang="zh-CN"/>
          </a:p>
          <a:p>
            <a:pPr lvl="1"/>
            <a:endParaRPr lang="zh-CN" altLang="en-US"/>
          </a:p>
          <a:p>
            <a:endParaRPr lang="zh-CN" altLang="en-US"/>
          </a:p>
        </p:txBody>
      </p:sp>
      <p:pic>
        <p:nvPicPr>
          <p:cNvPr id="7" name="Content Placeholder 6"/>
          <p:cNvPicPr>
            <a:picLocks noGrp="1" noChangeAspect="1"/>
          </p:cNvPicPr>
          <p:nvPr>
            <p:ph sz="half" idx="2"/>
          </p:nvPr>
        </p:nvPicPr>
        <p:blipFill>
          <a:blip r:embed="rId2"/>
          <a:stretch>
            <a:fillRect/>
          </a:stretch>
        </p:blipFill>
        <p:spPr>
          <a:xfrm>
            <a:off x="967105" y="2451735"/>
            <a:ext cx="4473575" cy="3114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0516235" cy="4351655"/>
          </a:xfrm>
        </p:spPr>
        <p:txBody>
          <a:bodyPr/>
          <a:lstStyle/>
          <a:p>
            <a:r>
              <a:rPr lang="en-US" altLang="zh-CN"/>
              <a:t>Domain-Adversarial Training of Neural Networks (DANN, feature-level alignment, discriminative model)</a:t>
            </a:r>
          </a:p>
          <a:p>
            <a:endParaRPr lang="zh-CN" altLang="en-US"/>
          </a:p>
        </p:txBody>
      </p:sp>
      <p:pic>
        <p:nvPicPr>
          <p:cNvPr id="6" name="Content Placeholder 5"/>
          <p:cNvPicPr>
            <a:picLocks noGrp="1" noChangeAspect="1"/>
          </p:cNvPicPr>
          <p:nvPr>
            <p:ph sz="half" idx="2"/>
          </p:nvPr>
        </p:nvPicPr>
        <p:blipFill>
          <a:blip r:embed="rId2"/>
          <a:stretch>
            <a:fillRect/>
          </a:stretch>
        </p:blipFill>
        <p:spPr>
          <a:xfrm>
            <a:off x="2054860" y="2855595"/>
            <a:ext cx="8083550" cy="3458210"/>
          </a:xfrm>
          <a:prstGeom prst="rect">
            <a:avLst/>
          </a:prstGeom>
        </p:spPr>
      </p:pic>
      <p:sp>
        <p:nvSpPr>
          <p:cNvPr id="32" name="Text Box 31"/>
          <p:cNvSpPr txBox="1"/>
          <p:nvPr/>
        </p:nvSpPr>
        <p:spPr>
          <a:xfrm>
            <a:off x="1270" y="6504940"/>
            <a:ext cx="8841740" cy="368300"/>
          </a:xfrm>
          <a:prstGeom prst="rect">
            <a:avLst/>
          </a:prstGeom>
          <a:noFill/>
        </p:spPr>
        <p:txBody>
          <a:bodyPr wrap="square" rtlCol="0" anchor="t">
            <a:spAutoFit/>
          </a:bodyPr>
          <a:lstStyle/>
          <a:p>
            <a:r>
              <a:rPr lang="en-US"/>
              <a:t>Courtesy: [DANN] http://jmlr.org/papers/volume17/15-239/15-239.pdf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2.</a:t>
            </a:r>
            <a:r>
              <a:rPr lang="zh-CN" altLang="en-US">
                <a:sym typeface="+mn-ea"/>
              </a:rPr>
              <a:t>领域自适应方法</a:t>
            </a:r>
            <a:endParaRPr lang="en-US"/>
          </a:p>
        </p:txBody>
      </p:sp>
      <p:sp>
        <p:nvSpPr>
          <p:cNvPr id="3" name="Content Placeholder 2"/>
          <p:cNvSpPr>
            <a:spLocks noGrp="1"/>
          </p:cNvSpPr>
          <p:nvPr>
            <p:ph sz="half" idx="1"/>
          </p:nvPr>
        </p:nvSpPr>
        <p:spPr>
          <a:xfrm>
            <a:off x="838200" y="1825625"/>
            <a:ext cx="11117580" cy="4351655"/>
          </a:xfrm>
        </p:spPr>
        <p:txBody>
          <a:bodyPr/>
          <a:lstStyle/>
          <a:p>
            <a:r>
              <a:rPr lang="en-US" altLang="zh-CN"/>
              <a:t>Unsupervised Pixel–Level Domain Adaptation with Generative Adversarial Networks (PixelDA, data-level alignment, generative model)</a:t>
            </a:r>
          </a:p>
          <a:p>
            <a:endParaRPr lang="zh-CN" altLang="en-US"/>
          </a:p>
        </p:txBody>
      </p:sp>
      <p:pic>
        <p:nvPicPr>
          <p:cNvPr id="5" name="Content Placeholder 4"/>
          <p:cNvPicPr>
            <a:picLocks noGrp="1" noChangeAspect="1"/>
          </p:cNvPicPr>
          <p:nvPr>
            <p:ph sz="half" idx="2"/>
          </p:nvPr>
        </p:nvPicPr>
        <p:blipFill>
          <a:blip r:embed="rId2"/>
          <a:stretch>
            <a:fillRect/>
          </a:stretch>
        </p:blipFill>
        <p:spPr>
          <a:xfrm>
            <a:off x="1677670" y="2713355"/>
            <a:ext cx="8488045" cy="3663950"/>
          </a:xfrm>
          <a:prstGeom prst="rect">
            <a:avLst/>
          </a:prstGeom>
        </p:spPr>
      </p:pic>
      <p:sp>
        <p:nvSpPr>
          <p:cNvPr id="32" name="Text Box 31"/>
          <p:cNvSpPr txBox="1"/>
          <p:nvPr/>
        </p:nvSpPr>
        <p:spPr>
          <a:xfrm>
            <a:off x="1270" y="6504940"/>
            <a:ext cx="12106275" cy="368300"/>
          </a:xfrm>
          <a:prstGeom prst="rect">
            <a:avLst/>
          </a:prstGeom>
          <a:noFill/>
        </p:spPr>
        <p:txBody>
          <a:bodyPr wrap="square" rtlCol="0" anchor="t">
            <a:spAutoFit/>
          </a:bodyPr>
          <a:lstStyle/>
          <a:p>
            <a:r>
              <a:rPr lang="en-US"/>
              <a:t>Courtesy: [PixelDA] https://arxiv.org/pdf/1612.05424.pdf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solidFill>
                  <a:schemeClr val="bg1">
                    <a:lumMod val="65000"/>
                  </a:schemeClr>
                </a:solidFill>
              </a:rPr>
              <a:t>领域自适应问题</a:t>
            </a:r>
          </a:p>
          <a:p>
            <a:endParaRPr lang="zh-CN" altLang="en-US">
              <a:solidFill>
                <a:schemeClr val="bg1">
                  <a:lumMod val="65000"/>
                </a:schemeClr>
              </a:solidFill>
            </a:endParaRPr>
          </a:p>
          <a:p>
            <a:r>
              <a:rPr lang="zh-CN" altLang="en-US">
                <a:solidFill>
                  <a:schemeClr val="bg1">
                    <a:lumMod val="65000"/>
                  </a:schemeClr>
                </a:solidFill>
              </a:rPr>
              <a:t>领域自适应方法</a:t>
            </a:r>
          </a:p>
          <a:p>
            <a:endParaRPr lang="zh-CN" altLang="en-US">
              <a:solidFill>
                <a:schemeClr val="tx1"/>
              </a:solidFill>
            </a:endParaRPr>
          </a:p>
          <a:p>
            <a:r>
              <a:rPr lang="zh-CN" altLang="en-US">
                <a:solidFill>
                  <a:schemeClr val="tx1"/>
                </a:solidFill>
              </a:rPr>
              <a:t>最新的研究思考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altLang="en-US" dirty="0"/>
              <a:t>关于图片分类的域适应：</a:t>
            </a:r>
          </a:p>
          <a:p>
            <a:endParaRPr lang="zh-CN" altLang="en-US" dirty="0"/>
          </a:p>
          <a:p>
            <a:pPr lvl="1"/>
            <a:r>
              <a:rPr lang="zh-CN" altLang="en-US" dirty="0"/>
              <a:t>当两个领域之间的差异较大的情况下，现有的方法很难取得满意的性能。</a:t>
            </a:r>
          </a:p>
          <a:p>
            <a:pPr lvl="1"/>
            <a:endParaRPr lang="zh-CN" altLang="en-US" dirty="0"/>
          </a:p>
          <a:p>
            <a:pPr lvl="1"/>
            <a:r>
              <a:rPr lang="zh-CN" altLang="en-US" dirty="0"/>
              <a:t>减小两个领域间的边缘分布的差异，并不能保证类层级</a:t>
            </a:r>
            <a:r>
              <a:rPr lang="en-US" altLang="zh-CN" dirty="0"/>
              <a:t>(class-level)</a:t>
            </a:r>
            <a:r>
              <a:rPr lang="zh-CN" altLang="en-US" dirty="0"/>
              <a:t>迁移。</a:t>
            </a:r>
          </a:p>
          <a:p>
            <a:pPr lvl="1"/>
            <a:endParaRPr lang="zh-CN" altLang="en-US" dirty="0"/>
          </a:p>
          <a:p>
            <a:pPr lvl="1"/>
            <a:r>
              <a:rPr lang="zh-CN" altLang="en-US" dirty="0"/>
              <a:t>需要源数据</a:t>
            </a:r>
            <a:r>
              <a:rPr lang="en-US" altLang="zh-CN" dirty="0"/>
              <a:t>(Source Data)</a:t>
            </a:r>
            <a:r>
              <a:rPr lang="zh-CN" altLang="en-US" dirty="0"/>
              <a:t>加入训练过程。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en-US" dirty="0"/>
              <a:t>Label to Image Translation (TIP 2020)</a:t>
            </a:r>
          </a:p>
        </p:txBody>
      </p:sp>
      <p:pic>
        <p:nvPicPr>
          <p:cNvPr id="1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00" y="3154934"/>
            <a:ext cx="5145505" cy="2607056"/>
          </a:xfrm>
          <a:prstGeom prst="rect">
            <a:avLst/>
          </a:prstGeom>
        </p:spPr>
      </p:pic>
      <p:pic>
        <p:nvPicPr>
          <p:cNvPr id="17"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5156" y="3937928"/>
            <a:ext cx="5037220" cy="1508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7981950" cy="4351338"/>
          </a:xfrm>
        </p:spPr>
        <p:txBody>
          <a:bodyPr/>
          <a:lstStyle/>
          <a:p>
            <a:r>
              <a:rPr lang="en-US"/>
              <a:t>Label to Image Translation (TIP 2020)</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39495" y="3143885"/>
            <a:ext cx="10113645" cy="25444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dirty="0"/>
              <a:t>领域自适应问题</a:t>
            </a:r>
          </a:p>
          <a:p>
            <a:endParaRPr lang="zh-CN" altLang="en-US" dirty="0"/>
          </a:p>
          <a:p>
            <a:r>
              <a:rPr lang="zh-CN" altLang="en-US" dirty="0">
                <a:solidFill>
                  <a:schemeClr val="tx1"/>
                </a:solidFill>
              </a:rPr>
              <a:t>领域自适应方法</a:t>
            </a:r>
          </a:p>
          <a:p>
            <a:endParaRPr lang="zh-CN" altLang="en-US" dirty="0">
              <a:solidFill>
                <a:schemeClr val="tx1"/>
              </a:solidFill>
            </a:endParaRPr>
          </a:p>
          <a:p>
            <a:r>
              <a:rPr lang="zh-CN" altLang="en-US" dirty="0">
                <a:solidFill>
                  <a:schemeClr val="tx1"/>
                </a:solidFill>
              </a:rPr>
              <a:t>最新的研究思考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altLang="en-US" dirty="0"/>
              <a:t>比较</a:t>
            </a:r>
            <a:r>
              <a:rPr lang="en-US" altLang="zh-CN" dirty="0" err="1"/>
              <a:t>PixelDA</a:t>
            </a:r>
            <a:r>
              <a:rPr lang="zh-CN" altLang="en-US" dirty="0"/>
              <a:t>和</a:t>
            </a:r>
            <a:r>
              <a:rPr lang="en-US" altLang="zh-CN" dirty="0" err="1"/>
              <a:t>Label2ImageDA</a:t>
            </a:r>
            <a:endParaRPr lang="en-US" altLang="zh-CN"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4373" y="2888937"/>
            <a:ext cx="3281301" cy="396906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105" y="3065079"/>
            <a:ext cx="5110310" cy="32605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dirty="0"/>
              <a:t>实验结果（图片分类）</a:t>
            </a:r>
          </a:p>
        </p:txBody>
      </p:sp>
      <p:pic>
        <p:nvPicPr>
          <p:cNvPr id="4" name="Picture 3"/>
          <p:cNvPicPr>
            <a:picLocks noChangeAspect="1"/>
          </p:cNvPicPr>
          <p:nvPr/>
        </p:nvPicPr>
        <p:blipFill>
          <a:blip r:embed="rId2"/>
          <a:stretch>
            <a:fillRect/>
          </a:stretch>
        </p:blipFill>
        <p:spPr>
          <a:xfrm>
            <a:off x="1906622" y="2337098"/>
            <a:ext cx="8196262" cy="4400728"/>
          </a:xfrm>
          <a:prstGeom prst="rect">
            <a:avLst/>
          </a:prstGeom>
        </p:spPr>
      </p:pic>
      <p:sp>
        <p:nvSpPr>
          <p:cNvPr id="6" name="矩形 4"/>
          <p:cNvSpPr/>
          <p:nvPr/>
        </p:nvSpPr>
        <p:spPr>
          <a:xfrm>
            <a:off x="7580860" y="2337098"/>
            <a:ext cx="2286000" cy="45167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5"/>
          <p:cNvSpPr/>
          <p:nvPr/>
        </p:nvSpPr>
        <p:spPr>
          <a:xfrm>
            <a:off x="1891092" y="4592531"/>
            <a:ext cx="8196261" cy="1468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199" y="1825625"/>
            <a:ext cx="10391775" cy="4351338"/>
          </a:xfrm>
        </p:spPr>
        <p:txBody>
          <a:bodyPr/>
          <a:lstStyle/>
          <a:p>
            <a:r>
              <a:rPr lang="zh-CN" dirty="0"/>
              <a:t>实验结果（图片生成）</a:t>
            </a:r>
          </a:p>
        </p:txBody>
      </p:sp>
      <p:pic>
        <p:nvPicPr>
          <p:cNvPr id="7" name="Picture 4">
            <a:extLst>
              <a:ext uri="{FF2B5EF4-FFF2-40B4-BE49-F238E27FC236}">
                <a16:creationId xmlns:a16="http://schemas.microsoft.com/office/drawing/2014/main" id="{1B066907-C9C9-4B49-A1CD-BD9A5ADF3D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743"/>
          <a:stretch/>
        </p:blipFill>
        <p:spPr>
          <a:xfrm>
            <a:off x="838199" y="2922058"/>
            <a:ext cx="10674310" cy="26667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idx="1"/>
          </p:nvPr>
        </p:nvSpPr>
        <p:spPr/>
        <p:txBody>
          <a:bodyPr/>
          <a:lstStyle/>
          <a:p>
            <a:r>
              <a:rPr lang="zh-CN" dirty="0"/>
              <a:t>实验结果（图片</a:t>
            </a:r>
            <a:r>
              <a:rPr lang="zh-CN" altLang="en-US" dirty="0"/>
              <a:t>分割</a:t>
            </a:r>
            <a:r>
              <a:rPr lang="zh-CN" dirty="0"/>
              <a:t>）</a:t>
            </a:r>
          </a:p>
        </p:txBody>
      </p:sp>
      <p:pic>
        <p:nvPicPr>
          <p:cNvPr id="8" name="图片 7">
            <a:extLst>
              <a:ext uri="{FF2B5EF4-FFF2-40B4-BE49-F238E27FC236}">
                <a16:creationId xmlns:a16="http://schemas.microsoft.com/office/drawing/2014/main" id="{1AF5E856-FE22-4AEC-A496-136FDEA3298F}"/>
              </a:ext>
            </a:extLst>
          </p:cNvPr>
          <p:cNvPicPr>
            <a:picLocks noChangeAspect="1"/>
          </p:cNvPicPr>
          <p:nvPr/>
        </p:nvPicPr>
        <p:blipFill>
          <a:blip r:embed="rId2"/>
          <a:stretch>
            <a:fillRect/>
          </a:stretch>
        </p:blipFill>
        <p:spPr>
          <a:xfrm>
            <a:off x="2157412" y="2511425"/>
            <a:ext cx="7877175" cy="3981450"/>
          </a:xfrm>
          <a:prstGeom prst="rect">
            <a:avLst/>
          </a:prstGeom>
        </p:spPr>
      </p:pic>
    </p:spTree>
    <p:extLst>
      <p:ext uri="{BB962C8B-B14F-4D97-AF65-F5344CB8AC3E}">
        <p14:creationId xmlns:p14="http://schemas.microsoft.com/office/powerpoint/2010/main" val="62515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626725" cy="4351655"/>
          </a:xfrm>
        </p:spPr>
        <p:txBody>
          <a:bodyPr/>
          <a:lstStyle/>
          <a:p>
            <a:r>
              <a:rPr lang="zh-CN" dirty="0"/>
              <a:t>无源数据实现领域自适应 </a:t>
            </a:r>
            <a:r>
              <a:rPr lang="en-US" altLang="zh-CN" dirty="0"/>
              <a:t>(Model Adaptation: </a:t>
            </a:r>
            <a:r>
              <a:rPr lang="en-US" altLang="zh-CN" dirty="0" err="1"/>
              <a:t>CVPR</a:t>
            </a:r>
            <a:r>
              <a:rPr lang="en-US" altLang="zh-CN" dirty="0"/>
              <a:t> 2020)</a:t>
            </a:r>
          </a:p>
        </p:txBody>
      </p:sp>
      <p:pic>
        <p:nvPicPr>
          <p:cNvPr id="8" name="图片 7">
            <a:extLst>
              <a:ext uri="{FF2B5EF4-FFF2-40B4-BE49-F238E27FC236}">
                <a16:creationId xmlns:a16="http://schemas.microsoft.com/office/drawing/2014/main" id="{896FCB39-F9E2-4080-921B-3CDC8904DD54}"/>
              </a:ext>
            </a:extLst>
          </p:cNvPr>
          <p:cNvPicPr>
            <a:picLocks noChangeAspect="1"/>
          </p:cNvPicPr>
          <p:nvPr/>
        </p:nvPicPr>
        <p:blipFill>
          <a:blip r:embed="rId2"/>
          <a:stretch>
            <a:fillRect/>
          </a:stretch>
        </p:blipFill>
        <p:spPr>
          <a:xfrm>
            <a:off x="1171574" y="2530604"/>
            <a:ext cx="9477375" cy="35750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626725" cy="4351655"/>
          </a:xfrm>
        </p:spPr>
        <p:txBody>
          <a:bodyPr/>
          <a:lstStyle/>
          <a:p>
            <a:r>
              <a:rPr lang="zh-CN" dirty="0"/>
              <a:t>无源数据实现领域自适应 </a:t>
            </a:r>
            <a:r>
              <a:rPr lang="en-US" altLang="zh-CN" dirty="0"/>
              <a:t>(Model Adaptation: </a:t>
            </a:r>
            <a:r>
              <a:rPr lang="en-US" altLang="zh-CN" dirty="0" err="1"/>
              <a:t>CVPR</a:t>
            </a:r>
            <a:r>
              <a:rPr lang="en-US" altLang="zh-CN" dirty="0"/>
              <a:t> 2020)</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214120" y="3183255"/>
            <a:ext cx="10139680" cy="2218055"/>
          </a:xfrm>
          <a:prstGeom prst="rect">
            <a:avLst/>
          </a:prstGeom>
        </p:spPr>
      </p:pic>
      <p:sp>
        <p:nvSpPr>
          <p:cNvPr id="7" name="Rectangle 5"/>
          <p:cNvSpPr/>
          <p:nvPr/>
        </p:nvSpPr>
        <p:spPr>
          <a:xfrm>
            <a:off x="3449320" y="2935605"/>
            <a:ext cx="8015605" cy="279146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en-US"/>
          </a:p>
        </p:txBody>
      </p:sp>
    </p:spTree>
    <p:extLst>
      <p:ext uri="{BB962C8B-B14F-4D97-AF65-F5344CB8AC3E}">
        <p14:creationId xmlns:p14="http://schemas.microsoft.com/office/powerpoint/2010/main" val="424574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992485" cy="4351655"/>
          </a:xfrm>
        </p:spPr>
        <p:txBody>
          <a:bodyPr/>
          <a:lstStyle/>
          <a:p>
            <a:r>
              <a:rPr lang="en-US"/>
              <a:t>Toy example (source-free)</a:t>
            </a:r>
          </a:p>
        </p:txBody>
      </p:sp>
      <p:pic>
        <p:nvPicPr>
          <p:cNvPr id="6" name="内容占位符 5"/>
          <p:cNvPicPr>
            <a:picLocks noGrp="1" noChangeAspect="1"/>
          </p:cNvPicPr>
          <p:nvPr>
            <p:ph sz="half" idx="2"/>
          </p:nvPr>
        </p:nvPicPr>
        <p:blipFill rotWithShape="1">
          <a:blip r:embed="rId2"/>
          <a:srcRect t="5597" b="4403"/>
          <a:stretch>
            <a:fillRect/>
          </a:stretch>
        </p:blipFill>
        <p:spPr>
          <a:xfrm>
            <a:off x="2187575" y="2393950"/>
            <a:ext cx="6882130" cy="42995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992485" cy="4351655"/>
          </a:xfrm>
        </p:spPr>
        <p:txBody>
          <a:bodyPr/>
          <a:lstStyle/>
          <a:p>
            <a:r>
              <a:rPr lang="en-US" altLang="zh-CN" dirty="0"/>
              <a:t>Office-31 with features extracted from </a:t>
            </a:r>
            <a:r>
              <a:rPr lang="en-US" altLang="zh-CN" dirty="0" err="1"/>
              <a:t>ResNet50</a:t>
            </a:r>
            <a:r>
              <a:rPr lang="en-US" altLang="zh-CN" dirty="0"/>
              <a:t> </a:t>
            </a:r>
            <a:r>
              <a:rPr lang="en-US" dirty="0"/>
              <a:t>(source-free)</a:t>
            </a:r>
          </a:p>
        </p:txBody>
      </p:sp>
      <p:pic>
        <p:nvPicPr>
          <p:cNvPr id="7" name="图片 6">
            <a:extLst>
              <a:ext uri="{FF2B5EF4-FFF2-40B4-BE49-F238E27FC236}">
                <a16:creationId xmlns:a16="http://schemas.microsoft.com/office/drawing/2014/main" id="{EA9DA77C-2864-4BFA-98AA-9C11E030B8F1}"/>
              </a:ext>
            </a:extLst>
          </p:cNvPr>
          <p:cNvPicPr>
            <a:picLocks noChangeAspect="1"/>
          </p:cNvPicPr>
          <p:nvPr/>
        </p:nvPicPr>
        <p:blipFill>
          <a:blip r:embed="rId2"/>
          <a:stretch>
            <a:fillRect/>
          </a:stretch>
        </p:blipFill>
        <p:spPr>
          <a:xfrm>
            <a:off x="1107981" y="2391568"/>
            <a:ext cx="9524160" cy="3604889"/>
          </a:xfrm>
          <a:prstGeom prst="rect">
            <a:avLst/>
          </a:prstGeom>
        </p:spPr>
      </p:pic>
    </p:spTree>
    <p:extLst>
      <p:ext uri="{BB962C8B-B14F-4D97-AF65-F5344CB8AC3E}">
        <p14:creationId xmlns:p14="http://schemas.microsoft.com/office/powerpoint/2010/main" val="252061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226675" cy="4351655"/>
          </a:xfrm>
        </p:spPr>
        <p:txBody>
          <a:bodyPr/>
          <a:lstStyle/>
          <a:p>
            <a:r>
              <a:rPr lang="zh-CN" altLang="en-US" dirty="0"/>
              <a:t>关于语义分割方向的域适应：</a:t>
            </a:r>
          </a:p>
          <a:p>
            <a:pPr lvl="1"/>
            <a:endParaRPr lang="zh-CN" altLang="en-US" sz="2400" dirty="0"/>
          </a:p>
          <a:p>
            <a:pPr lvl="1"/>
            <a:r>
              <a:rPr lang="zh-CN" altLang="en-US" dirty="0"/>
              <a:t>基于</a:t>
            </a:r>
            <a:r>
              <a:rPr lang="en-US" altLang="zh-CN" dirty="0"/>
              <a:t>Pixel-level</a:t>
            </a:r>
            <a:r>
              <a:rPr lang="zh-CN" altLang="en-US" dirty="0"/>
              <a:t>的图片翻译，比如：</a:t>
            </a:r>
            <a:r>
              <a:rPr lang="en-US" altLang="zh-CN" dirty="0" err="1"/>
              <a:t>CYCADA</a:t>
            </a:r>
            <a:endParaRPr lang="zh-CN" altLang="en-US" dirty="0"/>
          </a:p>
          <a:p>
            <a:pPr lvl="1"/>
            <a:endParaRPr lang="zh-CN" altLang="en-US" dirty="0"/>
          </a:p>
          <a:p>
            <a:pPr lvl="1"/>
            <a:endParaRPr lang="zh-CN" altLang="en-US" dirty="0"/>
          </a:p>
        </p:txBody>
      </p:sp>
      <p:pic>
        <p:nvPicPr>
          <p:cNvPr id="4" name="Content Placeholder 3"/>
          <p:cNvPicPr>
            <a:picLocks noGrp="1" noChangeAspect="1"/>
          </p:cNvPicPr>
          <p:nvPr>
            <p:ph sz="half" idx="2"/>
          </p:nvPr>
        </p:nvPicPr>
        <p:blipFill>
          <a:blip r:embed="rId2"/>
          <a:stretch>
            <a:fillRect/>
          </a:stretch>
        </p:blipFill>
        <p:spPr>
          <a:xfrm>
            <a:off x="1875790" y="3255010"/>
            <a:ext cx="8152130" cy="33445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zh-CN" altLang="en-US" dirty="0">
                <a:sym typeface="+mn-ea"/>
              </a:rPr>
              <a:t>最新的研究思考</a:t>
            </a:r>
            <a:endParaRPr lang="en-US" dirty="0"/>
          </a:p>
        </p:txBody>
      </p:sp>
      <p:sp>
        <p:nvSpPr>
          <p:cNvPr id="3" name="Content Placeholder 2"/>
          <p:cNvSpPr>
            <a:spLocks noGrp="1"/>
          </p:cNvSpPr>
          <p:nvPr>
            <p:ph sz="half" idx="1"/>
          </p:nvPr>
        </p:nvSpPr>
        <p:spPr>
          <a:xfrm>
            <a:off x="838200" y="1825625"/>
            <a:ext cx="10226675" cy="4351655"/>
          </a:xfrm>
        </p:spPr>
        <p:txBody>
          <a:bodyPr/>
          <a:lstStyle/>
          <a:p>
            <a:r>
              <a:rPr lang="zh-CN" altLang="en-US" dirty="0"/>
              <a:t>关于语义分割方向的域适应：</a:t>
            </a:r>
          </a:p>
          <a:p>
            <a:pPr lvl="1"/>
            <a:endParaRPr lang="zh-CN" altLang="en-US" sz="2400" dirty="0"/>
          </a:p>
          <a:p>
            <a:pPr lvl="1"/>
            <a:r>
              <a:rPr lang="zh-CN" altLang="en-US" dirty="0"/>
              <a:t>基于</a:t>
            </a:r>
            <a:r>
              <a:rPr lang="en-US" altLang="zh-CN" dirty="0" err="1"/>
              <a:t>CycleGAN</a:t>
            </a:r>
            <a:r>
              <a:rPr lang="zh-CN" altLang="en-US" dirty="0"/>
              <a:t>的图片翻译，导致模型容量增加</a:t>
            </a:r>
          </a:p>
          <a:p>
            <a:pPr lvl="1"/>
            <a:endParaRPr lang="zh-CN" altLang="en-US" dirty="0"/>
          </a:p>
          <a:p>
            <a:pPr lvl="1"/>
            <a:endParaRPr lang="zh-CN" altLang="en-US" dirty="0"/>
          </a:p>
        </p:txBody>
      </p:sp>
      <p:pic>
        <p:nvPicPr>
          <p:cNvPr id="7" name="图片 6">
            <a:extLst>
              <a:ext uri="{FF2B5EF4-FFF2-40B4-BE49-F238E27FC236}">
                <a16:creationId xmlns:a16="http://schemas.microsoft.com/office/drawing/2014/main" id="{01E91B97-848D-419C-980B-073441FD9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342" y="3004370"/>
            <a:ext cx="7957883" cy="3307847"/>
          </a:xfrm>
          <a:prstGeom prst="rect">
            <a:avLst/>
          </a:prstGeom>
        </p:spPr>
      </p:pic>
    </p:spTree>
    <p:extLst>
      <p:ext uri="{BB962C8B-B14F-4D97-AF65-F5344CB8AC3E}">
        <p14:creationId xmlns:p14="http://schemas.microsoft.com/office/powerpoint/2010/main" val="307354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领域自适应背景</a:t>
            </a:r>
          </a:p>
        </p:txBody>
      </p:sp>
      <p:sp>
        <p:nvSpPr>
          <p:cNvPr id="3" name="Content Placeholder 2"/>
          <p:cNvSpPr>
            <a:spLocks noGrp="1"/>
          </p:cNvSpPr>
          <p:nvPr>
            <p:ph idx="1"/>
          </p:nvPr>
        </p:nvSpPr>
        <p:spPr/>
        <p:txBody>
          <a:bodyPr/>
          <a:lstStyle/>
          <a:p>
            <a:r>
              <a:rPr lang="zh-CN" altLang="en-US" dirty="0"/>
              <a:t>大部分的数据没有标注信息，很难参与传统方法的训练。</a:t>
            </a:r>
          </a:p>
          <a:p>
            <a:r>
              <a:rPr lang="zh-CN" altLang="en-US" dirty="0"/>
              <a:t>利用人工标注收集数据来重新训练模型的代价昂贵和时间成本高。</a:t>
            </a:r>
          </a:p>
          <a:p>
            <a:endParaRPr lang="zh-CN" altLang="en-US" dirty="0"/>
          </a:p>
          <a:p>
            <a:endParaRPr lang="zh-CN" altLang="en-US" dirty="0"/>
          </a:p>
          <a:p>
            <a:r>
              <a:rPr lang="zh-CN" altLang="en-US" dirty="0"/>
              <a:t>利用无标签的数据快速迭代现有的模型来适应新的环境是一个重要的科研课题，</a:t>
            </a:r>
            <a:r>
              <a:rPr lang="en-US" altLang="zh-CN" dirty="0"/>
              <a:t>‘</a:t>
            </a:r>
            <a:r>
              <a:rPr lang="zh-CN" altLang="en-US" dirty="0"/>
              <a:t>领域自适应</a:t>
            </a:r>
            <a:r>
              <a:rPr lang="en-US" altLang="zh-CN" dirty="0"/>
              <a:t>’</a:t>
            </a:r>
            <a:r>
              <a:rPr lang="zh-CN" altLang="en-US" dirty="0"/>
              <a:t>算法需要解决：</a:t>
            </a:r>
          </a:p>
          <a:p>
            <a:pPr lvl="1"/>
            <a:r>
              <a:rPr lang="zh-CN" altLang="en-US" dirty="0"/>
              <a:t>如何使用无标签数据加入训练</a:t>
            </a:r>
          </a:p>
          <a:p>
            <a:pPr lvl="1"/>
            <a:r>
              <a:rPr lang="zh-CN" altLang="en-US" dirty="0"/>
              <a:t>新的数据与原先的训练数据分布有差异</a:t>
            </a:r>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10010775" cy="4351655"/>
          </a:xfrm>
        </p:spPr>
        <p:txBody>
          <a:bodyPr/>
          <a:lstStyle/>
          <a:p>
            <a:r>
              <a:rPr lang="en-US" altLang="zh-CN" dirty="0"/>
              <a:t>Simplified Unsupervised Image Translation for Semantic Segmentation Adaptation  (PR 2020)</a:t>
            </a:r>
            <a:endParaRPr lang="zh-CN" altLang="en-US" dirty="0"/>
          </a:p>
          <a:p>
            <a:pPr lvl="1"/>
            <a:endParaRPr lang="zh-CN" altLang="en-US" sz="2400" dirty="0"/>
          </a:p>
          <a:p>
            <a:pPr lvl="1"/>
            <a:endParaRPr lang="zh-CN" alt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09955" y="2879090"/>
            <a:ext cx="7839075" cy="3298190"/>
          </a:xfrm>
          <a:prstGeom prst="rect">
            <a:avLst/>
          </a:prstGeom>
        </p:spPr>
      </p:pic>
      <p:pic>
        <p:nvPicPr>
          <p:cNvPr id="7" name="Picture 6"/>
          <p:cNvPicPr>
            <a:picLocks noChangeAspect="1"/>
          </p:cNvPicPr>
          <p:nvPr/>
        </p:nvPicPr>
        <p:blipFill>
          <a:blip r:embed="rId3"/>
          <a:stretch>
            <a:fillRect/>
          </a:stretch>
        </p:blipFill>
        <p:spPr>
          <a:xfrm>
            <a:off x="8943975" y="3595370"/>
            <a:ext cx="3025140" cy="15163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838200" y="1825625"/>
                <a:ext cx="10010775" cy="4351655"/>
              </a:xfrm>
            </p:spPr>
            <p:txBody>
              <a:bodyPr/>
              <a:lstStyle/>
              <a:p>
                <a:r>
                  <a:rPr lang="en-US" altLang="zh-CN" dirty="0"/>
                  <a:t>GTA5 </a:t>
                </a:r>
                <a14:m>
                  <m:oMath xmlns:m="http://schemas.openxmlformats.org/officeDocument/2006/math">
                    <m:r>
                      <a:rPr lang="en-US" altLang="zh-CN" b="0" i="1" smtClean="0">
                        <a:latin typeface="Cambria Math" panose="02040503050406030204" pitchFamily="18" charset="0"/>
                      </a:rPr>
                      <m:t>→</m:t>
                    </m:r>
                  </m:oMath>
                </a14:m>
                <a:r>
                  <a:rPr lang="en-US" altLang="zh-CN" dirty="0"/>
                  <a:t>Cityscapes </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10010775" cy="4351655"/>
              </a:xfrm>
              <a:blipFill>
                <a:blip r:embed="rId2"/>
                <a:stretch>
                  <a:fillRect l="-1096" t="-224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92F775A-3FCC-47D6-82BE-143C437E293E}"/>
              </a:ext>
            </a:extLst>
          </p:cNvPr>
          <p:cNvPicPr>
            <a:picLocks noChangeAspect="1"/>
          </p:cNvPicPr>
          <p:nvPr/>
        </p:nvPicPr>
        <p:blipFill>
          <a:blip r:embed="rId3"/>
          <a:stretch>
            <a:fillRect/>
          </a:stretch>
        </p:blipFill>
        <p:spPr>
          <a:xfrm>
            <a:off x="2212881" y="2419968"/>
            <a:ext cx="7261412" cy="4072907"/>
          </a:xfrm>
          <a:prstGeom prst="rect">
            <a:avLst/>
          </a:prstGeom>
        </p:spPr>
      </p:pic>
    </p:spTree>
    <p:extLst>
      <p:ext uri="{BB962C8B-B14F-4D97-AF65-F5344CB8AC3E}">
        <p14:creationId xmlns:p14="http://schemas.microsoft.com/office/powerpoint/2010/main" val="212173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p:txBody>
          <a:bodyPr/>
          <a:lstStyle/>
          <a:p>
            <a:r>
              <a:rPr lang="zh-CN" altLang="en-US"/>
              <a:t>适配前后的分割结果</a:t>
            </a:r>
            <a:r>
              <a:rPr lang="en-US" altLang="zh-CN"/>
              <a:t> </a:t>
            </a:r>
            <a:endParaRPr lang="zh-CN" altLang="en-US"/>
          </a:p>
          <a:p>
            <a:pPr lvl="1"/>
            <a:endParaRPr lang="zh-CN" altLang="en-US" sz="2400"/>
          </a:p>
          <a:p>
            <a:pPr lvl="1"/>
            <a:endParaRPr lang="zh-CN" altLang="en-US"/>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969770" y="2498725"/>
            <a:ext cx="7509510" cy="41141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3.</a:t>
            </a:r>
            <a:r>
              <a:rPr lang="zh-CN" altLang="en-US">
                <a:sym typeface="+mn-ea"/>
              </a:rPr>
              <a:t>最新的研究思考</a:t>
            </a:r>
            <a:endParaRPr lang="en-US"/>
          </a:p>
        </p:txBody>
      </p:sp>
      <p:sp>
        <p:nvSpPr>
          <p:cNvPr id="3" name="Content Placeholder 2"/>
          <p:cNvSpPr>
            <a:spLocks noGrp="1"/>
          </p:cNvSpPr>
          <p:nvPr>
            <p:ph sz="half" idx="1"/>
          </p:nvPr>
        </p:nvSpPr>
        <p:spPr/>
        <p:txBody>
          <a:bodyPr/>
          <a:lstStyle/>
          <a:p>
            <a:r>
              <a:rPr lang="zh-CN"/>
              <a:t>实验结果（图片分割）</a:t>
            </a:r>
          </a:p>
        </p:txBody>
      </p:sp>
      <p:pic>
        <p:nvPicPr>
          <p:cNvPr id="11" name="内容占位符 10"/>
          <p:cNvPicPr>
            <a:picLocks noGrp="1" noChangeAspect="1"/>
          </p:cNvPicPr>
          <p:nvPr>
            <p:ph sz="half" idx="2"/>
          </p:nvPr>
        </p:nvPicPr>
        <p:blipFill>
          <a:blip r:embed="rId2"/>
          <a:stretch>
            <a:fillRect/>
          </a:stretch>
        </p:blipFill>
        <p:spPr>
          <a:xfrm>
            <a:off x="653415" y="2896870"/>
            <a:ext cx="10885170" cy="25253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a:t>
            </a:r>
            <a:r>
              <a:rPr lang="zh-CN" altLang="en-US">
                <a:sym typeface="+mn-ea"/>
              </a:rPr>
              <a:t>最新的研究思考</a:t>
            </a:r>
            <a:endParaRPr lang="en-US"/>
          </a:p>
        </p:txBody>
      </p:sp>
      <p:sp>
        <p:nvSpPr>
          <p:cNvPr id="3" name="Content Placeholder 2"/>
          <p:cNvSpPr>
            <a:spLocks noGrp="1"/>
          </p:cNvSpPr>
          <p:nvPr>
            <p:ph sz="half" idx="1"/>
          </p:nvPr>
        </p:nvSpPr>
        <p:spPr>
          <a:xfrm>
            <a:off x="838200" y="1825625"/>
            <a:ext cx="9599295" cy="4351655"/>
          </a:xfrm>
        </p:spPr>
        <p:txBody>
          <a:bodyPr/>
          <a:lstStyle/>
          <a:p>
            <a:r>
              <a:rPr lang="zh-CN" altLang="en-US" dirty="0"/>
              <a:t>重用已训练好的生成模型</a:t>
            </a:r>
            <a:r>
              <a:rPr lang="en-US" altLang="zh-CN" dirty="0"/>
              <a:t> </a:t>
            </a:r>
            <a:endParaRPr lang="zh-CN" altLang="en-US" dirty="0"/>
          </a:p>
          <a:p>
            <a:pPr lvl="1"/>
            <a:endParaRPr lang="zh-CN" altLang="en-US" sz="2400" dirty="0"/>
          </a:p>
          <a:p>
            <a:pPr lvl="1"/>
            <a:endParaRPr lang="zh-CN" altLang="en-US" dirty="0"/>
          </a:p>
        </p:txBody>
      </p:sp>
      <p:pic>
        <p:nvPicPr>
          <p:cNvPr id="6" name="图片 2"/>
          <p:cNvPicPr>
            <a:picLocks noGrp="1" noChangeAspect="1"/>
          </p:cNvPicPr>
          <p:nvPr>
            <p:ph sz="half" idx="2"/>
          </p:nvPr>
        </p:nvPicPr>
        <p:blipFill>
          <a:blip r:embed="rId2"/>
          <a:stretch>
            <a:fillRect/>
          </a:stretch>
        </p:blipFill>
        <p:spPr>
          <a:xfrm>
            <a:off x="2747010" y="2406015"/>
            <a:ext cx="7018020" cy="4011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38200" y="3573145"/>
            <a:ext cx="10515600" cy="1325563"/>
          </a:xfrm>
        </p:spPr>
        <p:txBody>
          <a:bodyPr/>
          <a:lstStyle/>
          <a:p>
            <a:r>
              <a:rPr lang="zh-CN" altLang="en-US" dirty="0"/>
              <a:t>谢谢</a:t>
            </a:r>
            <a:r>
              <a:rPr lang="en-US" altLang="zh-CN" dirty="0"/>
              <a:t>, Q &amp; A</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目录</a:t>
            </a:r>
          </a:p>
        </p:txBody>
      </p:sp>
      <p:sp>
        <p:nvSpPr>
          <p:cNvPr id="3" name="Content Placeholder 2"/>
          <p:cNvSpPr>
            <a:spLocks noGrp="1"/>
          </p:cNvSpPr>
          <p:nvPr>
            <p:ph idx="1"/>
          </p:nvPr>
        </p:nvSpPr>
        <p:spPr/>
        <p:txBody>
          <a:bodyPr/>
          <a:lstStyle/>
          <a:p>
            <a:r>
              <a:rPr lang="zh-CN" altLang="en-US"/>
              <a:t>领域自适应问题</a:t>
            </a:r>
          </a:p>
          <a:p>
            <a:endParaRPr lang="zh-CN" altLang="en-US"/>
          </a:p>
          <a:p>
            <a:r>
              <a:rPr lang="zh-CN" altLang="en-US">
                <a:solidFill>
                  <a:schemeClr val="bg1">
                    <a:lumMod val="65000"/>
                  </a:schemeClr>
                </a:solidFill>
              </a:rPr>
              <a:t>领域自适应方法</a:t>
            </a:r>
          </a:p>
          <a:p>
            <a:endParaRPr lang="zh-CN" altLang="en-US">
              <a:solidFill>
                <a:schemeClr val="bg1">
                  <a:lumMod val="65000"/>
                </a:schemeClr>
              </a:solidFill>
            </a:endParaRPr>
          </a:p>
          <a:p>
            <a:r>
              <a:rPr lang="zh-CN" altLang="en-US">
                <a:solidFill>
                  <a:schemeClr val="bg1">
                    <a:lumMod val="65000"/>
                  </a:schemeClr>
                </a:solidFill>
              </a:rPr>
              <a:t>最新的研究思考</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351135" cy="4351655"/>
          </a:xfrm>
        </p:spPr>
        <p:txBody>
          <a:bodyPr/>
          <a:lstStyle/>
          <a:p>
            <a:r>
              <a:rPr lang="zh-CN" altLang="en-US"/>
              <a:t>由于训练数据</a:t>
            </a:r>
            <a:r>
              <a:rPr lang="en-US" altLang="zh-CN"/>
              <a:t>(Source Data)</a:t>
            </a:r>
            <a:r>
              <a:rPr lang="zh-CN" altLang="en-US"/>
              <a:t>和测试数据</a:t>
            </a:r>
            <a:r>
              <a:rPr lang="en-US" altLang="zh-CN"/>
              <a:t>(Target Data)</a:t>
            </a:r>
            <a:r>
              <a:rPr lang="zh-CN" altLang="en-US"/>
              <a:t>之间的分布差异，训练好的模型</a:t>
            </a:r>
            <a:r>
              <a:rPr lang="en-US" altLang="zh-CN"/>
              <a:t>(Pre-trained Model)</a:t>
            </a:r>
            <a:r>
              <a:rPr lang="zh-CN" altLang="en-US"/>
              <a:t>在测试数据上的性能往往会下降，这是</a:t>
            </a:r>
            <a:r>
              <a:rPr lang="en-US" altLang="zh-CN"/>
              <a:t>domain shift</a:t>
            </a:r>
            <a:r>
              <a:rPr lang="zh-CN" altLang="en-US"/>
              <a:t>造成的。</a:t>
            </a:r>
          </a:p>
          <a:p>
            <a:endParaRPr lang="zh-CN" altLang="en-US"/>
          </a:p>
        </p:txBody>
      </p:sp>
      <p:pic>
        <p:nvPicPr>
          <p:cNvPr id="4" name="Content Placeholder 3"/>
          <p:cNvPicPr>
            <a:picLocks noGrp="1" noChangeAspect="1"/>
          </p:cNvPicPr>
          <p:nvPr>
            <p:ph sz="half" idx="2"/>
          </p:nvPr>
        </p:nvPicPr>
        <p:blipFill>
          <a:blip r:embed="rId2"/>
          <a:stretch>
            <a:fillRect/>
          </a:stretch>
        </p:blipFill>
        <p:spPr>
          <a:xfrm>
            <a:off x="2941320" y="3085465"/>
            <a:ext cx="6309995" cy="3245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780395" cy="4351655"/>
          </a:xfrm>
        </p:spPr>
        <p:txBody>
          <a:bodyPr/>
          <a:lstStyle/>
          <a:p>
            <a:r>
              <a:rPr lang="zh-CN" dirty="0"/>
              <a:t>真实的</a:t>
            </a:r>
            <a:r>
              <a:rPr lang="zh-CN" altLang="en-US" dirty="0"/>
              <a:t>分类</a:t>
            </a:r>
            <a:r>
              <a:rPr lang="zh-CN" dirty="0"/>
              <a:t>例子：</a:t>
            </a:r>
            <a:r>
              <a:rPr lang="en-US" altLang="zh-CN" dirty="0" err="1"/>
              <a:t>MNIST</a:t>
            </a:r>
            <a:r>
              <a:rPr lang="en-US" altLang="zh-CN" dirty="0"/>
              <a:t> </a:t>
            </a:r>
            <a:r>
              <a:rPr lang="zh-CN" altLang="en-US" dirty="0"/>
              <a:t>源域，</a:t>
            </a:r>
            <a:r>
              <a:rPr lang="en-US" altLang="zh-CN" dirty="0" err="1"/>
              <a:t>MNIST</a:t>
            </a:r>
            <a:r>
              <a:rPr lang="en-US" altLang="zh-CN" dirty="0"/>
              <a:t>-M</a:t>
            </a:r>
            <a:r>
              <a:rPr lang="zh-CN" altLang="en-US" dirty="0"/>
              <a:t>目标域。</a:t>
            </a:r>
          </a:p>
          <a:p>
            <a:endParaRPr lang="zh-CN" altLang="en-US" dirty="0"/>
          </a:p>
        </p:txBody>
      </p:sp>
      <p:pic>
        <p:nvPicPr>
          <p:cNvPr id="6" name="Content Placeholder 5"/>
          <p:cNvPicPr>
            <a:picLocks noGrp="1" noChangeAspect="1"/>
          </p:cNvPicPr>
          <p:nvPr>
            <p:ph sz="half" idx="2"/>
          </p:nvPr>
        </p:nvPicPr>
        <p:blipFill>
          <a:blip r:embed="rId2"/>
          <a:stretch>
            <a:fillRect/>
          </a:stretch>
        </p:blipFill>
        <p:spPr>
          <a:xfrm>
            <a:off x="2424430" y="3128645"/>
            <a:ext cx="7343140" cy="2760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3" name="Content Placeholder 2"/>
          <p:cNvSpPr>
            <a:spLocks noGrp="1"/>
          </p:cNvSpPr>
          <p:nvPr>
            <p:ph sz="half" idx="1"/>
          </p:nvPr>
        </p:nvSpPr>
        <p:spPr>
          <a:xfrm>
            <a:off x="838200" y="1825625"/>
            <a:ext cx="10780395" cy="4351655"/>
          </a:xfrm>
        </p:spPr>
        <p:txBody>
          <a:bodyPr/>
          <a:lstStyle/>
          <a:p>
            <a:r>
              <a:rPr lang="zh-CN" dirty="0"/>
              <a:t>真实的</a:t>
            </a:r>
            <a:r>
              <a:rPr lang="zh-CN" altLang="en-US" dirty="0"/>
              <a:t>分割</a:t>
            </a:r>
            <a:r>
              <a:rPr lang="zh-CN" dirty="0"/>
              <a:t>例子：</a:t>
            </a:r>
            <a:r>
              <a:rPr lang="en-US" altLang="zh-CN" dirty="0" err="1"/>
              <a:t>GTA5</a:t>
            </a:r>
            <a:r>
              <a:rPr lang="en-US" altLang="zh-CN" dirty="0"/>
              <a:t> </a:t>
            </a:r>
            <a:r>
              <a:rPr lang="zh-CN" altLang="en-US" dirty="0"/>
              <a:t>源域，</a:t>
            </a:r>
            <a:r>
              <a:rPr lang="en-US" altLang="zh-CN" dirty="0"/>
              <a:t>Cityscapes</a:t>
            </a:r>
            <a:r>
              <a:rPr lang="zh-CN" altLang="en-US" dirty="0"/>
              <a:t>目标域。</a:t>
            </a:r>
          </a:p>
          <a:p>
            <a:endParaRPr lang="zh-CN" altLang="en-US" dirty="0"/>
          </a:p>
        </p:txBody>
      </p:sp>
      <p:pic>
        <p:nvPicPr>
          <p:cNvPr id="7" name="图片 4">
            <a:extLst>
              <a:ext uri="{FF2B5EF4-FFF2-40B4-BE49-F238E27FC236}">
                <a16:creationId xmlns:a16="http://schemas.microsoft.com/office/drawing/2014/main" id="{74CCDCD3-D531-4E17-A450-6A4F6CEB0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381" y="2340292"/>
            <a:ext cx="4875530" cy="3971925"/>
          </a:xfrm>
          <a:prstGeom prst="rect">
            <a:avLst/>
          </a:prstGeom>
        </p:spPr>
      </p:pic>
      <p:pic>
        <p:nvPicPr>
          <p:cNvPr id="8" name="图片 6" descr="图片包含 文字, 地图&#10;&#10;已生成极高可信度的说明">
            <a:extLst>
              <a:ext uri="{FF2B5EF4-FFF2-40B4-BE49-F238E27FC236}">
                <a16:creationId xmlns:a16="http://schemas.microsoft.com/office/drawing/2014/main" id="{8F29F5DC-9971-40E0-BDE9-6CF9A45BE3DF}"/>
              </a:ext>
            </a:extLst>
          </p:cNvPr>
          <p:cNvPicPr>
            <a:picLocks noChangeAspect="1"/>
          </p:cNvPicPr>
          <p:nvPr/>
        </p:nvPicPr>
        <p:blipFill>
          <a:blip r:embed="rId3"/>
          <a:stretch>
            <a:fillRect/>
          </a:stretch>
        </p:blipFill>
        <p:spPr>
          <a:xfrm>
            <a:off x="6308091" y="2459990"/>
            <a:ext cx="5369560" cy="3717290"/>
          </a:xfrm>
          <a:prstGeom prst="rect">
            <a:avLst/>
          </a:prstGeom>
        </p:spPr>
      </p:pic>
    </p:spTree>
    <p:extLst>
      <p:ext uri="{BB962C8B-B14F-4D97-AF65-F5344CB8AC3E}">
        <p14:creationId xmlns:p14="http://schemas.microsoft.com/office/powerpoint/2010/main" val="249588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a:t>
            </a:r>
            <a:r>
              <a:rPr lang="zh-CN" altLang="en-US">
                <a:sym typeface="+mn-ea"/>
              </a:rPr>
              <a:t>领域自适应问题</a:t>
            </a:r>
            <a:endParaRPr lang="en-US"/>
          </a:p>
        </p:txBody>
      </p:sp>
      <p:sp>
        <p:nvSpPr>
          <p:cNvPr id="6" name="Rectangles 5"/>
          <p:cNvSpPr/>
          <p:nvPr/>
        </p:nvSpPr>
        <p:spPr>
          <a:xfrm>
            <a:off x="4664075" y="156210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输入数据</a:t>
            </a:r>
            <a:r>
              <a:rPr lang="en-US" altLang="zh-CN"/>
              <a:t>X</a:t>
            </a:r>
            <a:r>
              <a:rPr lang="zh-CN" altLang="en-US"/>
              <a:t>的边缘分布</a:t>
            </a:r>
            <a:r>
              <a:rPr lang="en-US" altLang="zh-CN"/>
              <a:t>P(X)</a:t>
            </a:r>
            <a:r>
              <a:rPr lang="zh-CN" altLang="en-US"/>
              <a:t>是否相同</a:t>
            </a:r>
            <a:endParaRPr lang="en-US" altLang="zh-CN"/>
          </a:p>
        </p:txBody>
      </p:sp>
      <p:sp>
        <p:nvSpPr>
          <p:cNvPr id="8" name="Rectangles 7"/>
          <p:cNvSpPr/>
          <p:nvPr/>
        </p:nvSpPr>
        <p:spPr>
          <a:xfrm>
            <a:off x="231394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任务</a:t>
            </a:r>
            <a:r>
              <a:rPr lang="en-US" altLang="zh-CN"/>
              <a:t>(</a:t>
            </a:r>
            <a:r>
              <a:rPr lang="zh-CN" altLang="en-US"/>
              <a:t>输出</a:t>
            </a:r>
            <a:r>
              <a:rPr lang="en-US" altLang="zh-CN"/>
              <a:t>Y)</a:t>
            </a:r>
            <a:r>
              <a:rPr lang="zh-CN" altLang="en-US"/>
              <a:t>是否相同</a:t>
            </a:r>
            <a:endParaRPr lang="en-US" altLang="zh-CN"/>
          </a:p>
        </p:txBody>
      </p:sp>
      <p:sp>
        <p:nvSpPr>
          <p:cNvPr id="11" name="Rectangles 10"/>
          <p:cNvSpPr/>
          <p:nvPr/>
        </p:nvSpPr>
        <p:spPr>
          <a:xfrm>
            <a:off x="7439660" y="3413125"/>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任务</a:t>
            </a:r>
            <a:r>
              <a:rPr lang="en-US" altLang="zh-CN"/>
              <a:t>(</a:t>
            </a:r>
            <a:r>
              <a:rPr lang="zh-CN" altLang="en-US"/>
              <a:t>输出</a:t>
            </a:r>
            <a:r>
              <a:rPr lang="en-US" altLang="zh-CN"/>
              <a:t>Y)</a:t>
            </a:r>
            <a:r>
              <a:rPr lang="zh-CN" altLang="en-US"/>
              <a:t>是否相同</a:t>
            </a:r>
            <a:endParaRPr lang="en-US" altLang="zh-CN"/>
          </a:p>
        </p:txBody>
      </p:sp>
      <p:cxnSp>
        <p:nvCxnSpPr>
          <p:cNvPr id="12" name="Straight Arrow Connector 11"/>
          <p:cNvCxnSpPr>
            <a:stCxn id="6" idx="2"/>
            <a:endCxn id="8" idx="0"/>
          </p:cNvCxnSpPr>
          <p:nvPr/>
        </p:nvCxnSpPr>
        <p:spPr>
          <a:xfrm flipH="1">
            <a:off x="3616325" y="2442210"/>
            <a:ext cx="2350135" cy="970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11" idx="0"/>
          </p:cNvCxnSpPr>
          <p:nvPr/>
        </p:nvCxnSpPr>
        <p:spPr>
          <a:xfrm>
            <a:off x="5966460" y="2442210"/>
            <a:ext cx="2775585" cy="97091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4" name="Text Box 13"/>
          <p:cNvSpPr txBox="1"/>
          <p:nvPr/>
        </p:nvSpPr>
        <p:spPr>
          <a:xfrm>
            <a:off x="3887470" y="2743835"/>
            <a:ext cx="684530" cy="368300"/>
          </a:xfrm>
          <a:prstGeom prst="rect">
            <a:avLst/>
          </a:prstGeom>
          <a:noFill/>
        </p:spPr>
        <p:txBody>
          <a:bodyPr wrap="square" rtlCol="0">
            <a:spAutoFit/>
          </a:bodyPr>
          <a:lstStyle/>
          <a:p>
            <a:r>
              <a:rPr lang="en-US"/>
              <a:t>Yes</a:t>
            </a:r>
          </a:p>
        </p:txBody>
      </p:sp>
      <p:sp>
        <p:nvSpPr>
          <p:cNvPr id="15" name="Text Box 14"/>
          <p:cNvSpPr txBox="1"/>
          <p:nvPr/>
        </p:nvSpPr>
        <p:spPr>
          <a:xfrm>
            <a:off x="7872730" y="2743835"/>
            <a:ext cx="684530" cy="368300"/>
          </a:xfrm>
          <a:prstGeom prst="rect">
            <a:avLst/>
          </a:prstGeom>
          <a:noFill/>
        </p:spPr>
        <p:txBody>
          <a:bodyPr wrap="square" rtlCol="0">
            <a:spAutoFit/>
          </a:bodyPr>
          <a:lstStyle/>
          <a:p>
            <a:r>
              <a:rPr lang="en-US"/>
              <a:t>No</a:t>
            </a:r>
          </a:p>
        </p:txBody>
      </p:sp>
      <p:sp>
        <p:nvSpPr>
          <p:cNvPr id="16" name="Rectangles 15"/>
          <p:cNvSpPr/>
          <p:nvPr/>
        </p:nvSpPr>
        <p:spPr>
          <a:xfrm>
            <a:off x="15811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a:t>传统的训练</a:t>
            </a:r>
          </a:p>
        </p:txBody>
      </p:sp>
      <p:cxnSp>
        <p:nvCxnSpPr>
          <p:cNvPr id="17" name="Straight Arrow Connector 16"/>
          <p:cNvCxnSpPr>
            <a:stCxn id="8" idx="2"/>
            <a:endCxn id="16" idx="0"/>
          </p:cNvCxnSpPr>
          <p:nvPr/>
        </p:nvCxnSpPr>
        <p:spPr>
          <a:xfrm flipH="1">
            <a:off x="1460500" y="4293235"/>
            <a:ext cx="215582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326453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dirty="0"/>
              <a:t>推导迁移</a:t>
            </a:r>
          </a:p>
          <a:p>
            <a:pPr algn="ctr"/>
            <a:r>
              <a:rPr lang="en-US" altLang="zh-CN" dirty="0"/>
              <a:t>Inductive transfer </a:t>
            </a:r>
          </a:p>
        </p:txBody>
      </p:sp>
      <p:sp>
        <p:nvSpPr>
          <p:cNvPr id="19" name="Text Box 18"/>
          <p:cNvSpPr txBox="1"/>
          <p:nvPr/>
        </p:nvSpPr>
        <p:spPr>
          <a:xfrm>
            <a:off x="1471295" y="4387850"/>
            <a:ext cx="684530" cy="368300"/>
          </a:xfrm>
          <a:prstGeom prst="rect">
            <a:avLst/>
          </a:prstGeom>
          <a:noFill/>
        </p:spPr>
        <p:txBody>
          <a:bodyPr wrap="square" rtlCol="0">
            <a:spAutoFit/>
          </a:bodyPr>
          <a:lstStyle/>
          <a:p>
            <a:r>
              <a:rPr lang="en-US"/>
              <a:t>Yes</a:t>
            </a:r>
          </a:p>
        </p:txBody>
      </p:sp>
      <p:cxnSp>
        <p:nvCxnSpPr>
          <p:cNvPr id="20" name="Straight Arrow Connector 19"/>
          <p:cNvCxnSpPr>
            <a:endCxn id="18" idx="0"/>
          </p:cNvCxnSpPr>
          <p:nvPr/>
        </p:nvCxnSpPr>
        <p:spPr>
          <a:xfrm>
            <a:off x="3614420" y="4301490"/>
            <a:ext cx="952500" cy="89408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1" name="Text Box 20"/>
          <p:cNvSpPr txBox="1"/>
          <p:nvPr/>
        </p:nvSpPr>
        <p:spPr>
          <a:xfrm>
            <a:off x="4234815" y="4387850"/>
            <a:ext cx="684530" cy="368300"/>
          </a:xfrm>
          <a:prstGeom prst="rect">
            <a:avLst/>
          </a:prstGeom>
          <a:noFill/>
        </p:spPr>
        <p:txBody>
          <a:bodyPr wrap="square" rtlCol="0">
            <a:spAutoFit/>
          </a:bodyPr>
          <a:lstStyle/>
          <a:p>
            <a:r>
              <a:rPr lang="en-US"/>
              <a:t>No</a:t>
            </a:r>
          </a:p>
        </p:txBody>
      </p:sp>
      <p:sp>
        <p:nvSpPr>
          <p:cNvPr id="22" name="Rectangles 21"/>
          <p:cNvSpPr/>
          <p:nvPr/>
        </p:nvSpPr>
        <p:spPr>
          <a:xfrm>
            <a:off x="6127115" y="5195570"/>
            <a:ext cx="2625725" cy="880110"/>
          </a:xfrm>
          <a:prstGeom prst="rect">
            <a:avLst/>
          </a:prstGeom>
          <a:solidFill>
            <a:schemeClr val="accent1">
              <a:lumMod val="60000"/>
              <a:lumOff val="4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转导迁移</a:t>
            </a:r>
          </a:p>
          <a:p>
            <a:pPr algn="ctr"/>
            <a:r>
              <a:rPr lang="en-US" altLang="zh-CN" dirty="0" err="1"/>
              <a:t>transductive</a:t>
            </a:r>
            <a:r>
              <a:rPr lang="en-US" altLang="zh-CN" dirty="0"/>
              <a:t> transfer</a:t>
            </a:r>
          </a:p>
        </p:txBody>
      </p:sp>
      <p:sp>
        <p:nvSpPr>
          <p:cNvPr id="23" name="Rectangles 22"/>
          <p:cNvSpPr/>
          <p:nvPr/>
        </p:nvSpPr>
        <p:spPr>
          <a:xfrm>
            <a:off x="9357995" y="5195570"/>
            <a:ext cx="2625725" cy="880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无监督</a:t>
            </a:r>
            <a:r>
              <a:rPr lang="zh-CN" dirty="0"/>
              <a:t>迁移</a:t>
            </a:r>
          </a:p>
          <a:p>
            <a:pPr algn="ctr"/>
            <a:r>
              <a:rPr lang="en-US" altLang="zh-CN" dirty="0"/>
              <a:t>Unsupervised transfer learning</a:t>
            </a:r>
          </a:p>
        </p:txBody>
      </p:sp>
      <p:cxnSp>
        <p:nvCxnSpPr>
          <p:cNvPr id="24" name="Straight Arrow Connector 23"/>
          <p:cNvCxnSpPr>
            <a:stCxn id="11" idx="2"/>
            <a:endCxn id="22" idx="0"/>
          </p:cNvCxnSpPr>
          <p:nvPr/>
        </p:nvCxnSpPr>
        <p:spPr>
          <a:xfrm flipH="1">
            <a:off x="7429500" y="4293235"/>
            <a:ext cx="1312545" cy="902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0"/>
          </p:cNvCxnSpPr>
          <p:nvPr/>
        </p:nvCxnSpPr>
        <p:spPr>
          <a:xfrm>
            <a:off x="8728710" y="4278630"/>
            <a:ext cx="1931670" cy="91694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6" name="Text Box 25"/>
          <p:cNvSpPr txBox="1"/>
          <p:nvPr/>
        </p:nvSpPr>
        <p:spPr>
          <a:xfrm>
            <a:off x="7188200" y="4387850"/>
            <a:ext cx="684530" cy="368300"/>
          </a:xfrm>
          <a:prstGeom prst="rect">
            <a:avLst/>
          </a:prstGeom>
          <a:noFill/>
        </p:spPr>
        <p:txBody>
          <a:bodyPr wrap="square" rtlCol="0">
            <a:spAutoFit/>
          </a:bodyPr>
          <a:lstStyle/>
          <a:p>
            <a:r>
              <a:rPr lang="en-US"/>
              <a:t>Yes</a:t>
            </a:r>
          </a:p>
        </p:txBody>
      </p:sp>
      <p:sp>
        <p:nvSpPr>
          <p:cNvPr id="29" name="Text Box 28"/>
          <p:cNvSpPr txBox="1"/>
          <p:nvPr/>
        </p:nvSpPr>
        <p:spPr>
          <a:xfrm>
            <a:off x="9906000" y="4387850"/>
            <a:ext cx="684530" cy="368300"/>
          </a:xfrm>
          <a:prstGeom prst="rect">
            <a:avLst/>
          </a:prstGeom>
          <a:noFill/>
        </p:spPr>
        <p:txBody>
          <a:bodyPr wrap="square" rtlCol="0">
            <a:spAutoFit/>
          </a:bodyPr>
          <a:lstStyle/>
          <a:p>
            <a:r>
              <a:rPr lang="en-US"/>
              <a:t>No</a:t>
            </a:r>
          </a:p>
        </p:txBody>
      </p:sp>
      <p:sp>
        <p:nvSpPr>
          <p:cNvPr id="30" name="Rectangles 29"/>
          <p:cNvSpPr/>
          <p:nvPr/>
        </p:nvSpPr>
        <p:spPr>
          <a:xfrm>
            <a:off x="3134360" y="4817110"/>
            <a:ext cx="8926830" cy="1626870"/>
          </a:xfrm>
          <a:prstGeom prst="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Box 30"/>
          <p:cNvSpPr txBox="1"/>
          <p:nvPr/>
        </p:nvSpPr>
        <p:spPr>
          <a:xfrm>
            <a:off x="6102985" y="6075680"/>
            <a:ext cx="2625725" cy="368300"/>
          </a:xfrm>
          <a:prstGeom prst="rect">
            <a:avLst/>
          </a:prstGeom>
          <a:noFill/>
        </p:spPr>
        <p:txBody>
          <a:bodyPr wrap="square" rtlCol="0">
            <a:spAutoFit/>
          </a:bodyPr>
          <a:lstStyle/>
          <a:p>
            <a:pPr algn="ctr"/>
            <a:r>
              <a:rPr lang="en-US"/>
              <a:t>Domain adaptation</a:t>
            </a:r>
          </a:p>
        </p:txBody>
      </p:sp>
      <p:sp>
        <p:nvSpPr>
          <p:cNvPr id="32" name="Text Box 31"/>
          <p:cNvSpPr txBox="1"/>
          <p:nvPr/>
        </p:nvSpPr>
        <p:spPr>
          <a:xfrm>
            <a:off x="1270" y="6504940"/>
            <a:ext cx="8841740" cy="368300"/>
          </a:xfrm>
          <a:prstGeom prst="rect">
            <a:avLst/>
          </a:prstGeom>
          <a:noFill/>
        </p:spPr>
        <p:txBody>
          <a:bodyPr wrap="square" rtlCol="0" anchor="t">
            <a:spAutoFit/>
          </a:bodyPr>
          <a:lstStyle/>
          <a:p>
            <a:r>
              <a:rPr lang="en-US" dirty="0"/>
              <a:t>Courtesy: [Advances in Domain Adaptation Theory] https://</a:t>
            </a:r>
            <a:r>
              <a:rPr lang="en-US" dirty="0" err="1"/>
              <a:t>arxiv.org</a:t>
            </a:r>
            <a:r>
              <a:rPr lang="en-US" dirty="0"/>
              <a:t>/pdf/</a:t>
            </a:r>
            <a:r>
              <a:rPr lang="en-US" dirty="0" err="1"/>
              <a:t>2004.11829.pdf</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1.</a:t>
            </a:r>
            <a:r>
              <a:rPr lang="zh-CN" altLang="en-US" dirty="0">
                <a:sym typeface="+mn-ea"/>
              </a:rPr>
              <a:t>领域自适应问题</a:t>
            </a:r>
            <a:endParaRPr lang="en-US" dirty="0"/>
          </a:p>
        </p:txBody>
      </p:sp>
      <p:sp>
        <p:nvSpPr>
          <p:cNvPr id="3" name="Content Placeholder 2"/>
          <p:cNvSpPr>
            <a:spLocks noGrp="1"/>
          </p:cNvSpPr>
          <p:nvPr>
            <p:ph sz="half" idx="1"/>
          </p:nvPr>
        </p:nvSpPr>
        <p:spPr>
          <a:xfrm>
            <a:off x="838200" y="1825625"/>
            <a:ext cx="10442575" cy="4351655"/>
          </a:xfrm>
        </p:spPr>
        <p:txBody>
          <a:bodyPr/>
          <a:lstStyle/>
          <a:p>
            <a:r>
              <a:rPr lang="zh-CN" dirty="0"/>
              <a:t>领域自适应</a:t>
            </a:r>
            <a:r>
              <a:rPr lang="en-US" altLang="zh-CN" dirty="0"/>
              <a:t>(Domain Adaptation)</a:t>
            </a:r>
            <a:r>
              <a:rPr lang="zh-CN" dirty="0"/>
              <a:t>算法目标是利用有标签的源数据</a:t>
            </a:r>
            <a:r>
              <a:rPr lang="en-US" altLang="zh-CN" dirty="0"/>
              <a:t>Ds</a:t>
            </a:r>
            <a:r>
              <a:rPr lang="zh-CN" dirty="0"/>
              <a:t>和无标签（或少量标签）的目标数据</a:t>
            </a:r>
            <a:r>
              <a:rPr lang="en-US" altLang="zh-CN" dirty="0"/>
              <a:t>Dt</a:t>
            </a:r>
            <a:r>
              <a:rPr lang="zh-CN" altLang="en-US" dirty="0"/>
              <a:t>，训练得到在目标域表现良好的模型。</a:t>
            </a:r>
            <a:endParaRPr lang="zh-CN" dirty="0"/>
          </a:p>
          <a:p>
            <a:pPr lvl="1"/>
            <a:endParaRPr lang="zh-CN" altLang="en-US" dirty="0"/>
          </a:p>
          <a:p>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2754947" y="3010535"/>
            <a:ext cx="6682105" cy="3166745"/>
          </a:xfrm>
          <a:prstGeom prst="rect">
            <a:avLst/>
          </a:prstGeom>
        </p:spPr>
      </p:pic>
      <p:pic>
        <p:nvPicPr>
          <p:cNvPr id="9" name="Picture 8"/>
          <p:cNvPicPr>
            <a:picLocks noChangeAspect="1"/>
          </p:cNvPicPr>
          <p:nvPr/>
        </p:nvPicPr>
        <p:blipFill>
          <a:blip r:embed="rId3"/>
          <a:stretch>
            <a:fillRect/>
          </a:stretch>
        </p:blipFill>
        <p:spPr>
          <a:xfrm>
            <a:off x="3116897" y="6097270"/>
            <a:ext cx="2435225" cy="458470"/>
          </a:xfrm>
          <a:prstGeom prst="rect">
            <a:avLst/>
          </a:prstGeom>
        </p:spPr>
      </p:pic>
      <p:pic>
        <p:nvPicPr>
          <p:cNvPr id="10" name="Picture 9"/>
          <p:cNvPicPr>
            <a:picLocks noChangeAspect="1"/>
          </p:cNvPicPr>
          <p:nvPr/>
        </p:nvPicPr>
        <p:blipFill>
          <a:blip r:embed="rId4"/>
          <a:stretch>
            <a:fillRect/>
          </a:stretch>
        </p:blipFill>
        <p:spPr>
          <a:xfrm>
            <a:off x="6747827" y="6120765"/>
            <a:ext cx="2348230" cy="4114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867</Words>
  <Application>Microsoft Office PowerPoint</Application>
  <PresentationFormat>宽屏</PresentationFormat>
  <Paragraphs>138</Paragraphs>
  <Slides>35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Arial</vt:lpstr>
      <vt:lpstr>Calibri</vt:lpstr>
      <vt:lpstr>Calibri Light</vt:lpstr>
      <vt:lpstr>Cambria Math</vt:lpstr>
      <vt:lpstr>Office Theme</vt:lpstr>
      <vt:lpstr>无监督域适应研究</vt:lpstr>
      <vt:lpstr>目录</vt:lpstr>
      <vt:lpstr>领域自适应背景</vt:lpstr>
      <vt:lpstr>目录</vt:lpstr>
      <vt:lpstr>1.领域自适应问题</vt:lpstr>
      <vt:lpstr>1.领域自适应问题</vt:lpstr>
      <vt:lpstr>1.领域自适应问题</vt:lpstr>
      <vt:lpstr>1.领域自适应问题</vt:lpstr>
      <vt:lpstr>1.领域自适应问题</vt:lpstr>
      <vt:lpstr>目录</vt:lpstr>
      <vt:lpstr>2.领域自适应方法</vt:lpstr>
      <vt:lpstr>2.领域自适应方法</vt:lpstr>
      <vt:lpstr>2.领域自适应方法</vt:lpstr>
      <vt:lpstr>2.领域自适应方法</vt:lpstr>
      <vt:lpstr>2.领域自适应方法</vt:lpstr>
      <vt:lpstr>目录</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3.最新的研究思考</vt:lpstr>
      <vt:lpstr>谢谢,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无监督域适应研究</dc:title>
  <dc:creator/>
  <cp:lastModifiedBy>LI Rui</cp:lastModifiedBy>
  <cp:revision>32</cp:revision>
  <dcterms:created xsi:type="dcterms:W3CDTF">2020-07-05T04:14:00Z</dcterms:created>
  <dcterms:modified xsi:type="dcterms:W3CDTF">2021-01-02T14:14:29Z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